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media1.wav" ContentType="audio/unknown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Shape 18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b="1"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Shape 118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36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6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6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6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6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" name="Shape 127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000000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solidFill>
                  <a:srgbClr val="000000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solidFill>
                  <a:srgbClr val="000000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solidFill>
                  <a:srgbClr val="000000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r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6" name="Shape 136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4" name="Shape 144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/>
          <a:lstStyle>
            <a:lvl1pPr marL="444500" indent="-444500">
              <a:defRPr sz="3600">
                <a:solidFill>
                  <a:srgbClr val="000000"/>
                </a:solidFill>
              </a:defRPr>
            </a:lvl1pPr>
            <a:lvl2pPr marL="889000" indent="-444500">
              <a:defRPr sz="3600">
                <a:solidFill>
                  <a:srgbClr val="000000"/>
                </a:solidFill>
              </a:defRPr>
            </a:lvl2pPr>
            <a:lvl3pPr marL="1333500" indent="-444500">
              <a:defRPr sz="3600">
                <a:solidFill>
                  <a:srgbClr val="000000"/>
                </a:solidFill>
              </a:defRPr>
            </a:lvl3pPr>
            <a:lvl4pPr marL="1778000" indent="-444500">
              <a:defRPr sz="3600">
                <a:solidFill>
                  <a:srgbClr val="000000"/>
                </a:solidFill>
              </a:defRPr>
            </a:lvl4pPr>
            <a:lvl5pPr marL="2222500" indent="-444500">
              <a:defRPr sz="36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hape 145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Slide 0"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body" sz="quarter" idx="1"/>
          </p:nvPr>
        </p:nvSpPr>
        <p:spPr>
          <a:xfrm>
            <a:off x="917435" y="3535571"/>
            <a:ext cx="11028034" cy="1473108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defTabSz="866986">
              <a:spcBef>
                <a:spcPts val="1000"/>
              </a:spcBef>
              <a:buSzTx/>
              <a:buNone/>
              <a:defRPr cap="all" sz="4400">
                <a:solidFill>
                  <a:srgbClr val="121212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  <a:lvl2pPr marL="0" indent="457200" defTabSz="866986">
              <a:spcBef>
                <a:spcPts val="1000"/>
              </a:spcBef>
              <a:buSzTx/>
              <a:buNone/>
              <a:defRPr cap="all" sz="4400">
                <a:solidFill>
                  <a:srgbClr val="121212"/>
                </a:solidFill>
                <a:latin typeface="Myriad Pro"/>
                <a:ea typeface="Myriad Pro"/>
                <a:cs typeface="Myriad Pro"/>
                <a:sym typeface="Myriad Pro"/>
              </a:defRPr>
            </a:lvl2pPr>
            <a:lvl3pPr marL="0" indent="914400" defTabSz="866986">
              <a:spcBef>
                <a:spcPts val="1000"/>
              </a:spcBef>
              <a:buSzTx/>
              <a:buNone/>
              <a:defRPr cap="all" sz="4400">
                <a:solidFill>
                  <a:srgbClr val="121212"/>
                </a:solidFill>
                <a:latin typeface="Myriad Pro"/>
                <a:ea typeface="Myriad Pro"/>
                <a:cs typeface="Myriad Pro"/>
                <a:sym typeface="Myriad Pro"/>
              </a:defRPr>
            </a:lvl3pPr>
            <a:lvl4pPr marL="0" indent="1371600" defTabSz="866986">
              <a:spcBef>
                <a:spcPts val="1000"/>
              </a:spcBef>
              <a:buSzTx/>
              <a:buNone/>
              <a:defRPr cap="all" sz="4400">
                <a:solidFill>
                  <a:srgbClr val="121212"/>
                </a:solidFill>
                <a:latin typeface="Myriad Pro"/>
                <a:ea typeface="Myriad Pro"/>
                <a:cs typeface="Myriad Pro"/>
                <a:sym typeface="Myriad Pro"/>
              </a:defRPr>
            </a:lvl4pPr>
            <a:lvl5pPr marL="0" indent="1828800" defTabSz="866986">
              <a:spcBef>
                <a:spcPts val="1000"/>
              </a:spcBef>
              <a:buSzTx/>
              <a:buNone/>
              <a:defRPr cap="all" sz="4400">
                <a:solidFill>
                  <a:srgbClr val="121212"/>
                </a:solidFill>
                <a:latin typeface="Myriad Pro"/>
                <a:ea typeface="Myriad Pro"/>
                <a:cs typeface="Myriad Pro"/>
                <a:sym typeface="Myriad Pr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Shape 160"/>
          <p:cNvSpPr/>
          <p:nvPr>
            <p:ph type="sldNum" sz="quarter" idx="2"/>
          </p:nvPr>
        </p:nvSpPr>
        <p:spPr>
          <a:xfrm>
            <a:off x="6285653" y="7769183"/>
            <a:ext cx="3034455" cy="4602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866986">
              <a:defRPr sz="2200">
                <a:solidFill>
                  <a:srgbClr val="000000"/>
                </a:solidFill>
                <a:latin typeface="Myriad"/>
                <a:ea typeface="Myriad"/>
                <a:cs typeface="Myriad"/>
                <a:sym typeface="Myria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Wide Title Onl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/>
        </p:nvSpPr>
        <p:spPr>
          <a:xfrm>
            <a:off x="-1" y="8350529"/>
            <a:ext cx="13004800" cy="183870"/>
          </a:xfrm>
          <a:prstGeom prst="rect">
            <a:avLst/>
          </a:prstGeom>
          <a:solidFill>
            <a:srgbClr val="DAA951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defTabSz="866986">
              <a:defRPr sz="3400">
                <a:latin typeface="Myriad"/>
                <a:ea typeface="Myriad"/>
                <a:cs typeface="Myriad"/>
                <a:sym typeface="Myriad"/>
              </a:defRPr>
            </a:pPr>
          </a:p>
        </p:txBody>
      </p:sp>
      <p:sp>
        <p:nvSpPr>
          <p:cNvPr id="168" name="Shape 168"/>
          <p:cNvSpPr/>
          <p:nvPr>
            <p:ph type="sldNum" sz="quarter" idx="2"/>
          </p:nvPr>
        </p:nvSpPr>
        <p:spPr>
          <a:xfrm>
            <a:off x="6285653" y="7769183"/>
            <a:ext cx="3034455" cy="4602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866986">
              <a:defRPr sz="2200">
                <a:solidFill>
                  <a:srgbClr val="000000"/>
                </a:solidFill>
                <a:latin typeface="Myriad"/>
                <a:ea typeface="Myriad"/>
                <a:cs typeface="Myriad"/>
                <a:sym typeface="Myria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020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title"/>
          </p:nvPr>
        </p:nvSpPr>
        <p:spPr>
          <a:xfrm>
            <a:off x="650239" y="1512147"/>
            <a:ext cx="11704322" cy="1219201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866986">
              <a:defRPr sz="3400">
                <a:solidFill>
                  <a:srgbClr val="000000"/>
                </a:solidFill>
                <a:latin typeface="Myriad"/>
                <a:ea typeface="Myriad"/>
                <a:cs typeface="Myriad"/>
                <a:sym typeface="Myria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6" name="Shape 176"/>
          <p:cNvSpPr/>
          <p:nvPr>
            <p:ph type="body" sz="half" idx="1"/>
          </p:nvPr>
        </p:nvSpPr>
        <p:spPr>
          <a:xfrm>
            <a:off x="650239" y="2926081"/>
            <a:ext cx="5743788" cy="4827694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defTabSz="866986">
              <a:spcBef>
                <a:spcPts val="600"/>
              </a:spcBef>
              <a:buSzTx/>
              <a:buNone/>
              <a:defRPr sz="2600">
                <a:solidFill>
                  <a:srgbClr val="000000"/>
                </a:solidFill>
                <a:latin typeface="Myriad"/>
                <a:ea typeface="Myriad"/>
                <a:cs typeface="Myriad"/>
                <a:sym typeface="Myriad"/>
              </a:defRPr>
            </a:lvl1pPr>
            <a:lvl2pPr marL="0" indent="457200" defTabSz="866986">
              <a:spcBef>
                <a:spcPts val="600"/>
              </a:spcBef>
              <a:buSzTx/>
              <a:buNone/>
              <a:defRPr sz="2600">
                <a:solidFill>
                  <a:srgbClr val="000000"/>
                </a:solidFill>
                <a:latin typeface="Myriad"/>
                <a:ea typeface="Myriad"/>
                <a:cs typeface="Myriad"/>
                <a:sym typeface="Myriad"/>
              </a:defRPr>
            </a:lvl2pPr>
            <a:lvl3pPr marL="0" indent="914400" defTabSz="866986">
              <a:spcBef>
                <a:spcPts val="600"/>
              </a:spcBef>
              <a:buSzTx/>
              <a:buNone/>
              <a:defRPr sz="2600">
                <a:solidFill>
                  <a:srgbClr val="000000"/>
                </a:solidFill>
                <a:latin typeface="Myriad"/>
                <a:ea typeface="Myriad"/>
                <a:cs typeface="Myriad"/>
                <a:sym typeface="Myriad"/>
              </a:defRPr>
            </a:lvl3pPr>
            <a:lvl4pPr marL="0" indent="1371600" defTabSz="866986">
              <a:spcBef>
                <a:spcPts val="600"/>
              </a:spcBef>
              <a:buSzTx/>
              <a:buNone/>
              <a:defRPr sz="2600">
                <a:solidFill>
                  <a:srgbClr val="000000"/>
                </a:solidFill>
                <a:latin typeface="Myriad"/>
                <a:ea typeface="Myriad"/>
                <a:cs typeface="Myriad"/>
                <a:sym typeface="Myriad"/>
              </a:defRPr>
            </a:lvl4pPr>
            <a:lvl5pPr marL="0" indent="1828800" defTabSz="866986">
              <a:spcBef>
                <a:spcPts val="600"/>
              </a:spcBef>
              <a:buSzTx/>
              <a:buNone/>
              <a:defRPr sz="2600">
                <a:solidFill>
                  <a:srgbClr val="000000"/>
                </a:solidFill>
                <a:latin typeface="Myriad"/>
                <a:ea typeface="Myriad"/>
                <a:cs typeface="Myriad"/>
                <a:sym typeface="Myria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7" name="Shape 177"/>
          <p:cNvSpPr/>
          <p:nvPr>
            <p:ph type="sldNum" sz="quarter" idx="2"/>
          </p:nvPr>
        </p:nvSpPr>
        <p:spPr>
          <a:xfrm>
            <a:off x="6285653" y="7769183"/>
            <a:ext cx="3034455" cy="4602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866986">
              <a:defRPr sz="2200">
                <a:solidFill>
                  <a:srgbClr val="000000"/>
                </a:solidFill>
                <a:latin typeface="Myriad"/>
                <a:ea typeface="Myriad"/>
                <a:cs typeface="Myriad"/>
                <a:sym typeface="Myria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762000"/>
            <a:ext cx="53340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18300" y="762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762884"/>
            <a:ext cx="5334000" cy="822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"/><Relationship Id="rId3" Type="http://schemas.openxmlformats.org/officeDocument/2006/relationships/image" Target="../media/image5.t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"/><Relationship Id="rId3" Type="http://schemas.openxmlformats.org/officeDocument/2006/relationships/image" Target="../media/image5.tif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tif"/><Relationship Id="rId3" Type="http://schemas.openxmlformats.org/officeDocument/2006/relationships/image" Target="../media/image9.tif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tif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tif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13.tif"/><Relationship Id="rId4" Type="http://schemas.openxmlformats.org/officeDocument/2006/relationships/image" Target="../media/image14.tif"/><Relationship Id="rId5" Type="http://schemas.openxmlformats.org/officeDocument/2006/relationships/image" Target="../media/image4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gif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tif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6.tif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6.tif"/><Relationship Id="rId3" Type="http://schemas.openxmlformats.org/officeDocument/2006/relationships/hyperlink" Target="http://worldmags.net/88556-hi-fi-news-record-review-april-2015.html" TargetMode="External"/><Relationship Id="rId4" Type="http://schemas.openxmlformats.org/officeDocument/2006/relationships/hyperlink" Target="https://www.stereophile.com/content/ive-heard-future-streaming-meridians-mqa" TargetMode="External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tif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tif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tif"/><Relationship Id="rId3" Type="http://schemas.openxmlformats.org/officeDocument/2006/relationships/hyperlink" Target="https://goo.gl/NUqoKS" TargetMode="External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tif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tif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tif"/><Relationship Id="rId3" Type="http://schemas.openxmlformats.org/officeDocument/2006/relationships/audio" Target="../media/media1.wav"/><Relationship Id="rId4" Type="http://schemas.microsoft.com/office/2007/relationships/media" Target="../media/media1.wav"/><Relationship Id="rId5" Type="http://schemas.openxmlformats.org/officeDocument/2006/relationships/image" Target="../media/image6.pn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tif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tif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tif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tif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hyperlink" Target="http://www.producersandengineers.com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90054" y="555088"/>
            <a:ext cx="5424692" cy="3245924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/>
          <p:nvPr/>
        </p:nvSpPr>
        <p:spPr>
          <a:xfrm>
            <a:off x="3227031" y="4381499"/>
            <a:ext cx="6550738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High Resolution Digital Audio</a:t>
            </a:r>
          </a:p>
          <a:p>
            <a:pPr/>
            <a:r>
              <a:t>&amp;</a:t>
            </a:r>
          </a:p>
          <a:p>
            <a:pPr/>
            <a:r>
              <a:t>Vinyl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&amp;EWebsite-p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380" y="-122060"/>
            <a:ext cx="12820047" cy="9642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&amp;E-Recommendation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9546" y="-580407"/>
            <a:ext cx="11205708" cy="10302478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Shape 219"/>
          <p:cNvSpPr/>
          <p:nvPr/>
        </p:nvSpPr>
        <p:spPr>
          <a:xfrm flipV="1">
            <a:off x="5975349" y="4241800"/>
            <a:ext cx="1270001" cy="1270000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220" name="Shape 220"/>
          <p:cNvSpPr/>
          <p:nvPr/>
        </p:nvSpPr>
        <p:spPr>
          <a:xfrm flipH="1">
            <a:off x="6711949" y="3886199"/>
            <a:ext cx="2933701" cy="698502"/>
          </a:xfrm>
          <a:prstGeom prst="line">
            <a:avLst/>
          </a:prstGeom>
          <a:ln w="25400">
            <a:solidFill>
              <a:schemeClr val="accent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&amp;E-Recommendations-for-High-Resoluti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5213" y="0"/>
            <a:ext cx="7524575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Contents-page-Hi-res-Do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0150" y="0"/>
            <a:ext cx="73445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/>
        </p:nvSpPr>
        <p:spPr>
          <a:xfrm>
            <a:off x="501624" y="558800"/>
            <a:ext cx="12001552" cy="594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The RIAA, Digital Entertainment Group and other organizations involved with high resolution digital asked the Producers &amp; Engineers Wing for recommendations.</a:t>
            </a:r>
          </a:p>
          <a:p>
            <a:pPr/>
          </a:p>
          <a:p>
            <a:pPr/>
            <a:r>
              <a:t>Their definition is:</a:t>
            </a:r>
          </a:p>
          <a:p>
            <a:pPr/>
            <a:r>
              <a:t> </a:t>
            </a:r>
            <a:r>
              <a:rPr>
                <a:solidFill>
                  <a:schemeClr val="accent6">
                    <a:hueOff val="105381"/>
                    <a:satOff val="14341"/>
                    <a:lumOff val="10801"/>
                  </a:schemeClr>
                </a:solidFill>
              </a:rPr>
              <a:t>“hi-res audio is </a:t>
            </a:r>
            <a:r>
              <a:rPr u="sng">
                <a:solidFill>
                  <a:schemeClr val="accent6">
                    <a:hueOff val="105381"/>
                    <a:satOff val="14341"/>
                    <a:lumOff val="10801"/>
                  </a:schemeClr>
                </a:solidFill>
              </a:rPr>
              <a:t>lossless</a:t>
            </a:r>
            <a:r>
              <a:rPr>
                <a:solidFill>
                  <a:schemeClr val="accent6">
                    <a:hueOff val="105381"/>
                    <a:satOff val="14341"/>
                    <a:lumOff val="10801"/>
                  </a:schemeClr>
                </a:solidFill>
              </a:rPr>
              <a:t> audio that is better than CD-quality in both sample rate and bit-depth.”</a:t>
            </a:r>
            <a:r>
              <a:t> </a:t>
            </a:r>
          </a:p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/>
        </p:nvSpPr>
        <p:spPr>
          <a:xfrm>
            <a:off x="501624" y="558800"/>
            <a:ext cx="12001552" cy="711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chemeClr val="accent4"/>
                </a:solidFill>
              </a:defRPr>
            </a:pPr>
            <a:r>
              <a:t>The RIAA, Digital Entertainment Group and other organizations involved with high resolution digital asked the Producers &amp; Engineers Wing for recommendations.</a:t>
            </a:r>
          </a:p>
          <a:p>
            <a:pPr/>
          </a:p>
          <a:p>
            <a:pPr/>
            <a:r>
              <a:t>Their definition is:</a:t>
            </a:r>
          </a:p>
          <a:p>
            <a:pPr/>
            <a:r>
              <a:t> </a:t>
            </a:r>
            <a:r>
              <a:rPr>
                <a:solidFill>
                  <a:schemeClr val="accent6">
                    <a:hueOff val="105381"/>
                    <a:satOff val="14341"/>
                    <a:lumOff val="10801"/>
                  </a:schemeClr>
                </a:solidFill>
              </a:rPr>
              <a:t>“hi-res audio is lossless audio that is better than CD-quality in both sample rate and bit-depth.”</a:t>
            </a:r>
            <a:r>
              <a:t> </a:t>
            </a:r>
          </a:p>
          <a:p>
            <a:pPr/>
          </a:p>
          <a:p>
            <a:pPr/>
            <a:r>
              <a:t>Thus 48kHz/20 bit can be marketed as high resolution audio and it may have the HR Logo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/>
        </p:nvSpPr>
        <p:spPr>
          <a:xfrm>
            <a:off x="501624" y="-25400"/>
            <a:ext cx="12001552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</a:p>
          <a:p>
            <a:pPr/>
          </a:p>
        </p:txBody>
      </p:sp>
      <p:pic>
        <p:nvPicPr>
          <p:cNvPr id="231" name="RIAA Hi_Res Music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11563" y="895500"/>
            <a:ext cx="2829010" cy="2838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HR logo-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32400" y="1374692"/>
            <a:ext cx="1791000" cy="1879916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Shape 233"/>
          <p:cNvSpPr/>
          <p:nvPr/>
        </p:nvSpPr>
        <p:spPr>
          <a:xfrm>
            <a:off x="786041" y="4762499"/>
            <a:ext cx="11432718" cy="302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The P&amp;E Wing Recommendations are for at least</a:t>
            </a:r>
          </a:p>
          <a:p>
            <a:pPr/>
            <a:r>
              <a:rPr>
                <a:solidFill>
                  <a:srgbClr val="FF9300"/>
                </a:solidFill>
              </a:rPr>
              <a:t>48kHz/24 bit </a:t>
            </a:r>
            <a:r>
              <a:t>with </a:t>
            </a:r>
            <a:r>
              <a:rPr>
                <a:solidFill>
                  <a:schemeClr val="accent6">
                    <a:hueOff val="105381"/>
                    <a:satOff val="14341"/>
                    <a:lumOff val="10801"/>
                  </a:schemeClr>
                </a:solidFill>
              </a:rPr>
              <a:t>96kHz/24</a:t>
            </a:r>
            <a:r>
              <a:t> bit being the sweet spot</a:t>
            </a:r>
          </a:p>
          <a:p>
            <a:pPr/>
            <a:r>
              <a:t>of quality vs. DAW performance.</a:t>
            </a:r>
          </a:p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/>
        </p:nvSpPr>
        <p:spPr>
          <a:xfrm>
            <a:off x="501624" y="-25400"/>
            <a:ext cx="12001552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</a:p>
          <a:p>
            <a:pPr/>
          </a:p>
        </p:txBody>
      </p:sp>
      <p:pic>
        <p:nvPicPr>
          <p:cNvPr id="236" name="RIAA Hi_Res Music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11563" y="895500"/>
            <a:ext cx="2829010" cy="2838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HR logo-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32400" y="1374692"/>
            <a:ext cx="1791000" cy="1879916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hape 238"/>
          <p:cNvSpPr/>
          <p:nvPr/>
        </p:nvSpPr>
        <p:spPr>
          <a:xfrm>
            <a:off x="786041" y="4762499"/>
            <a:ext cx="11432718" cy="302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The P&amp;E Wing Recommendations are for at least</a:t>
            </a:r>
          </a:p>
          <a:p>
            <a:pPr/>
            <a:r>
              <a:rPr>
                <a:solidFill>
                  <a:srgbClr val="FF9300"/>
                </a:solidFill>
              </a:rPr>
              <a:t>48kHz/24 bit </a:t>
            </a:r>
            <a:r>
              <a:t>with </a:t>
            </a:r>
            <a:r>
              <a:rPr>
                <a:solidFill>
                  <a:schemeClr val="accent6">
                    <a:hueOff val="105381"/>
                    <a:satOff val="14341"/>
                    <a:lumOff val="10801"/>
                  </a:schemeClr>
                </a:solidFill>
              </a:rPr>
              <a:t>96kHz/24</a:t>
            </a:r>
            <a:r>
              <a:t> bit being the sweet spot</a:t>
            </a:r>
          </a:p>
          <a:p>
            <a:pPr/>
            <a:r>
              <a:t>of quality vs. DAW performance.</a:t>
            </a:r>
          </a:p>
          <a:p>
            <a:pPr/>
          </a:p>
        </p:txBody>
      </p:sp>
      <p:sp>
        <p:nvSpPr>
          <p:cNvPr id="239" name="Shape 239"/>
          <p:cNvSpPr/>
          <p:nvPr/>
        </p:nvSpPr>
        <p:spPr>
          <a:xfrm>
            <a:off x="1624240" y="7023099"/>
            <a:ext cx="10226219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Go home, go to your workstation and switch it </a:t>
            </a:r>
          </a:p>
          <a:p>
            <a:pPr/>
            <a:r>
              <a:t>from 44.1 to 48kHz and you can sell </a:t>
            </a:r>
          </a:p>
          <a:p>
            <a:pPr/>
            <a:r>
              <a:t>Hi-resolution digital for $$  !!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/>
        </p:nvSpPr>
        <p:spPr>
          <a:xfrm>
            <a:off x="1322450" y="419099"/>
            <a:ext cx="1035989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FF9300"/>
                </a:solidFill>
              </a:defRPr>
            </a:lvl1pPr>
          </a:lstStyle>
          <a:p>
            <a:pPr/>
            <a:r>
              <a:t>Some highlights of the Hi-Resolution document:</a:t>
            </a:r>
          </a:p>
        </p:txBody>
      </p:sp>
      <p:sp>
        <p:nvSpPr>
          <p:cNvPr id="242" name="Shape 242"/>
          <p:cNvSpPr/>
          <p:nvPr/>
        </p:nvSpPr>
        <p:spPr>
          <a:xfrm>
            <a:off x="1109497" y="1511299"/>
            <a:ext cx="10785806" cy="673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t>Set your system defaults to 96kHz/24 bit if possible.</a:t>
            </a:r>
          </a:p>
          <a:p>
            <a:pPr>
              <a:defRPr sz="3600"/>
            </a:pPr>
            <a:r>
              <a:t>That is the sweet spot of quality vs. performance.</a:t>
            </a:r>
          </a:p>
          <a:p>
            <a:pPr>
              <a:defRPr sz="3600"/>
            </a:pPr>
          </a:p>
          <a:p>
            <a:pPr>
              <a:defRPr sz="3600"/>
            </a:pPr>
            <a:r>
              <a:t>Definitely </a:t>
            </a:r>
            <a:r>
              <a:rPr>
                <a:solidFill>
                  <a:srgbClr val="FF2600"/>
                </a:solidFill>
              </a:rPr>
              <a:t>record at 24 bits, not 16!</a:t>
            </a:r>
          </a:p>
          <a:p>
            <a:pPr>
              <a:defRPr sz="3600"/>
            </a:pPr>
          </a:p>
          <a:p>
            <a:pPr>
              <a:defRPr sz="3600"/>
            </a:pPr>
            <a:r>
              <a:t>If track counts &amp; plugins pile up use 48kHz/24</a:t>
            </a:r>
          </a:p>
          <a:p>
            <a:pPr>
              <a:defRPr sz="3600"/>
            </a:pPr>
            <a:r>
              <a:t>NOT 44.1kHz  </a:t>
            </a:r>
          </a:p>
          <a:p>
            <a:pPr>
              <a:defRPr sz="3600"/>
            </a:pPr>
            <a:r>
              <a:t>(it disqualifies your client from HDtracks money!)</a:t>
            </a:r>
          </a:p>
          <a:p>
            <a:pPr>
              <a:defRPr sz="3600"/>
            </a:pPr>
          </a:p>
          <a:p>
            <a:pPr>
              <a:defRPr sz="3600"/>
            </a:pPr>
            <a:r>
              <a:t>Use a 64bit OS and software if possible.</a:t>
            </a:r>
          </a:p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/>
        </p:nvSpPr>
        <p:spPr>
          <a:xfrm>
            <a:off x="882332" y="1257299"/>
            <a:ext cx="11240136" cy="463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3500"/>
            </a:pPr>
            <a:r>
              <a:t>AES inputs can only deal with 24 bits.</a:t>
            </a:r>
          </a:p>
          <a:p>
            <a:pPr>
              <a:lnSpc>
                <a:spcPct val="150000"/>
              </a:lnSpc>
              <a:defRPr sz="3500"/>
            </a:pPr>
            <a:r>
              <a:t>Record into the DAW at 24 bits.</a:t>
            </a:r>
          </a:p>
          <a:p>
            <a:pPr>
              <a:defRPr sz="3500"/>
            </a:pPr>
            <a:r>
              <a:t>If you are going to mix in the DAW, reset the session to </a:t>
            </a:r>
          </a:p>
          <a:p>
            <a:pPr>
              <a:defRPr sz="3500"/>
            </a:pPr>
            <a:r>
              <a:t>use 32  bit-float to better capture the signal processing.</a:t>
            </a:r>
          </a:p>
          <a:p>
            <a:pPr>
              <a:defRPr sz="3500"/>
            </a:pPr>
          </a:p>
          <a:p>
            <a:pPr>
              <a:lnSpc>
                <a:spcPct val="150000"/>
              </a:lnSpc>
              <a:defRPr sz="3500"/>
            </a:pPr>
            <a:r>
              <a:t>Store all mixes as 32 bit.</a:t>
            </a:r>
          </a:p>
          <a:p>
            <a:pPr>
              <a:defRPr sz="3500"/>
            </a:pPr>
            <a:r>
              <a:t>Add dither when bouncing or out-putting to 24 or 16 bit.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0861" y="830982"/>
            <a:ext cx="5426843" cy="8091636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hape 190"/>
          <p:cNvSpPr/>
          <p:nvPr/>
        </p:nvSpPr>
        <p:spPr>
          <a:xfrm>
            <a:off x="6591770" y="215900"/>
            <a:ext cx="5942661" cy="652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This is the 1st issue of </a:t>
            </a:r>
          </a:p>
          <a:p>
            <a:pPr/>
            <a:r>
              <a:t>“The Absolute Sound”</a:t>
            </a:r>
          </a:p>
          <a:p>
            <a:pPr/>
          </a:p>
          <a:p>
            <a:pPr/>
            <a:r>
              <a:t>founded by Harry Pearson</a:t>
            </a:r>
          </a:p>
          <a:p>
            <a:pPr/>
            <a:r>
              <a:t>in 1973</a:t>
            </a:r>
          </a:p>
          <a:p>
            <a:pPr/>
          </a:p>
          <a:p>
            <a:pPr/>
            <a:r>
              <a:t>He defined “The Absolute</a:t>
            </a:r>
          </a:p>
          <a:p>
            <a:pPr/>
            <a:r>
              <a:t>Sound” as </a:t>
            </a:r>
          </a:p>
          <a:p>
            <a:pPr/>
            <a:r>
              <a:t>“the sound of actual</a:t>
            </a:r>
          </a:p>
          <a:p>
            <a:pPr/>
            <a:r>
              <a:t> acoustic instruments </a:t>
            </a:r>
          </a:p>
          <a:p>
            <a:pPr/>
            <a:r>
              <a:t>playing in a real space”.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/>
        </p:nvSpPr>
        <p:spPr>
          <a:xfrm>
            <a:off x="773010" y="495300"/>
            <a:ext cx="11458779" cy="711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9300"/>
                </a:solidFill>
              </a:defRPr>
            </a:pPr>
            <a:r>
              <a:t>Provenance:</a:t>
            </a:r>
          </a:p>
          <a:p>
            <a:pPr/>
          </a:p>
          <a:p>
            <a:pPr/>
            <a:r>
              <a:t>It’s important with High resolution sessions</a:t>
            </a:r>
          </a:p>
          <a:p>
            <a:pPr/>
            <a:r>
              <a:t>to document the session:</a:t>
            </a:r>
          </a:p>
          <a:p>
            <a:pPr/>
          </a:p>
          <a:p>
            <a:pPr/>
            <a:r>
              <a:t>i.e.: It is legitimate to mix a 44.1kHz/16bit multi-track</a:t>
            </a:r>
          </a:p>
          <a:p>
            <a:pPr/>
            <a:r>
              <a:t>through an analog desk and record the output</a:t>
            </a:r>
          </a:p>
          <a:p>
            <a:pPr/>
            <a:r>
              <a:t>at 96kHz/24 to more faithfully capture the sound of </a:t>
            </a:r>
          </a:p>
          <a:p>
            <a:pPr/>
            <a:r>
              <a:t>the analog processors.  </a:t>
            </a:r>
          </a:p>
          <a:p>
            <a:pPr/>
          </a:p>
          <a:p>
            <a:pPr/>
            <a:r>
              <a:t>But people buying those tracks should know</a:t>
            </a:r>
          </a:p>
          <a:p>
            <a:pPr/>
            <a:r>
              <a:t>the provenance of it to be informed.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/>
        </p:nvSpPr>
        <p:spPr>
          <a:xfrm>
            <a:off x="2050694" y="349250"/>
            <a:ext cx="8903412" cy="419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9300"/>
                </a:solidFill>
              </a:defRPr>
            </a:pPr>
            <a:r>
              <a:t>Back up strategies:</a:t>
            </a:r>
          </a:p>
          <a:p>
            <a:pPr/>
          </a:p>
          <a:p>
            <a:pPr/>
            <a:r>
              <a:t>Use the 3-2-1 rule:</a:t>
            </a:r>
          </a:p>
          <a:p>
            <a:pPr/>
          </a:p>
          <a:p>
            <a:pPr/>
            <a:r>
              <a:t>Back up to 3 drives stored in 2 locations</a:t>
            </a:r>
          </a:p>
          <a:p>
            <a:pPr/>
            <a:r>
              <a:t>and only work from 1 drive!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/>
        </p:nvSpPr>
        <p:spPr>
          <a:xfrm>
            <a:off x="1005141" y="1041399"/>
            <a:ext cx="1099451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How &amp; where do we </a:t>
            </a:r>
            <a:r>
              <a:rPr>
                <a:solidFill>
                  <a:srgbClr val="FF9300"/>
                </a:solidFill>
              </a:rPr>
              <a:t>listen</a:t>
            </a:r>
            <a:r>
              <a:t> to High Resolution files?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/>
        </p:nvSpPr>
        <p:spPr>
          <a:xfrm>
            <a:off x="750328" y="1041399"/>
            <a:ext cx="1150414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/>
            <a:r>
              <a:t>How and where do we listen to High Resolution files?</a:t>
            </a:r>
          </a:p>
        </p:txBody>
      </p:sp>
      <p:pic>
        <p:nvPicPr>
          <p:cNvPr id="253" name="SACD player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5234" y="4511766"/>
            <a:ext cx="7234332" cy="5123865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hape 254"/>
          <p:cNvSpPr/>
          <p:nvPr/>
        </p:nvSpPr>
        <p:spPr>
          <a:xfrm>
            <a:off x="1121689" y="1900283"/>
            <a:ext cx="10761422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SACD Players have offered hybrid discs with DSD stereo, 5.1 and a CD layer since 2002.</a:t>
            </a:r>
          </a:p>
          <a:p>
            <a:pPr/>
          </a:p>
          <a:p>
            <a:pPr/>
            <a:r>
              <a:t>Currently about 50 labels are making SACDs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/>
        </p:nvSpPr>
        <p:spPr>
          <a:xfrm>
            <a:off x="750328" y="1041399"/>
            <a:ext cx="1150414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/>
            <a:r>
              <a:t>How and where do we listen to High Resolution files?</a:t>
            </a:r>
          </a:p>
        </p:txBody>
      </p:sp>
      <p:pic>
        <p:nvPicPr>
          <p:cNvPr id="257" name="Meridian Sooloos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1023" y="3784600"/>
            <a:ext cx="10462754" cy="5690890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Shape 258"/>
          <p:cNvSpPr/>
          <p:nvPr/>
        </p:nvSpPr>
        <p:spPr>
          <a:xfrm>
            <a:off x="692175" y="2120900"/>
            <a:ext cx="11620450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This is a Meridian “Sooloos” digital server.</a:t>
            </a:r>
          </a:p>
          <a:p>
            <a:pPr/>
            <a:r>
              <a:t>It can seamlessly play any sample rate up to 192kHz.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/>
        </p:nvSpPr>
        <p:spPr>
          <a:xfrm>
            <a:off x="993063" y="2158999"/>
            <a:ext cx="11018674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most iOS devices don’t support more than 48kHz, but iTunes (Apple Core Audio) can digitally output  very high rates .</a:t>
            </a:r>
          </a:p>
        </p:txBody>
      </p:sp>
      <p:sp>
        <p:nvSpPr>
          <p:cNvPr id="261" name="Shape 261"/>
          <p:cNvSpPr/>
          <p:nvPr/>
        </p:nvSpPr>
        <p:spPr>
          <a:xfrm>
            <a:off x="750328" y="1041399"/>
            <a:ext cx="1150414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4">
                    <a:hueOff val="-241732"/>
                    <a:satOff val="29417"/>
                    <a:lumOff val="20730"/>
                  </a:schemeClr>
                </a:solidFill>
              </a:defRPr>
            </a:lvl1pPr>
          </a:lstStyle>
          <a:p>
            <a:pPr/>
            <a:r>
              <a:t>How and where do we listen to High Resolution files?</a:t>
            </a:r>
          </a:p>
        </p:txBody>
      </p:sp>
      <p:pic>
        <p:nvPicPr>
          <p:cNvPr id="262" name="Pono player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2664" y="4635681"/>
            <a:ext cx="2225667" cy="4755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Astell &amp; Kern AK380 Copper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88462" y="4445000"/>
            <a:ext cx="3792635" cy="513669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hape 264"/>
          <p:cNvSpPr/>
          <p:nvPr/>
        </p:nvSpPr>
        <p:spPr>
          <a:xfrm>
            <a:off x="3355538" y="4559300"/>
            <a:ext cx="3985718" cy="419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Pono, </a:t>
            </a:r>
          </a:p>
          <a:p>
            <a:pPr/>
            <a:r>
              <a:t>Sony,</a:t>
            </a:r>
          </a:p>
          <a:p>
            <a:pPr/>
            <a:r>
              <a:t>Astell &amp; Kern etc.</a:t>
            </a:r>
          </a:p>
          <a:p>
            <a:pPr/>
            <a:r>
              <a:t>portable players</a:t>
            </a:r>
          </a:p>
          <a:p>
            <a:pPr/>
            <a:r>
              <a:t>sound very good</a:t>
            </a:r>
          </a:p>
          <a:p>
            <a:pPr/>
            <a:r>
              <a:t>using quality</a:t>
            </a:r>
          </a:p>
          <a:p>
            <a:pPr/>
            <a:r>
              <a:t>headphones.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11060"/>
            <a:ext cx="13004801" cy="74231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/>
        </p:nvSpPr>
        <p:spPr>
          <a:xfrm>
            <a:off x="993063" y="2298700"/>
            <a:ext cx="11018674" cy="535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rPr>
                <a:solidFill>
                  <a:srgbClr val="FF9300"/>
                </a:solidFill>
              </a:rPr>
              <a:t>iTunes</a:t>
            </a:r>
            <a:r>
              <a:t> software can digitally output very high sampling rates and bit depths.</a:t>
            </a:r>
          </a:p>
          <a:p>
            <a:pPr/>
          </a:p>
          <a:p>
            <a:pPr/>
            <a:r>
              <a:t>However, one must MANUALLY re-set the sampling rate in the core audio for each new change in the source sampling rate.  </a:t>
            </a:r>
          </a:p>
          <a:p>
            <a:pPr/>
          </a:p>
          <a:p>
            <a:pPr/>
            <a:r>
              <a:t>If you do not, iTunes will automatically down-convert the file to 44.1kHz or 48kHz</a:t>
            </a:r>
          </a:p>
        </p:txBody>
      </p:sp>
      <p:sp>
        <p:nvSpPr>
          <p:cNvPr id="269" name="Shape 269"/>
          <p:cNvSpPr/>
          <p:nvPr/>
        </p:nvSpPr>
        <p:spPr>
          <a:xfrm>
            <a:off x="750328" y="1041399"/>
            <a:ext cx="1150414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4">
                    <a:hueOff val="-241732"/>
                    <a:satOff val="29417"/>
                    <a:lumOff val="20730"/>
                  </a:schemeClr>
                </a:solidFill>
              </a:defRPr>
            </a:lvl1pPr>
          </a:lstStyle>
          <a:p>
            <a:pPr/>
            <a:r>
              <a:t>How and where do we listen to High Resolution files?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Audio-Midi-in-Applications-Utilitie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2426469"/>
            <a:ext cx="13004800" cy="7364462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Shape 272"/>
          <p:cNvSpPr/>
          <p:nvPr/>
        </p:nvSpPr>
        <p:spPr>
          <a:xfrm>
            <a:off x="2123901" y="477963"/>
            <a:ext cx="8756998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How to change iTunes to digitally output the true sampling rate of your track: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BrooklynDAC 384kHz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2770" y="-38100"/>
            <a:ext cx="16116250" cy="100726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8246" y="6369335"/>
            <a:ext cx="1988658" cy="2965166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hape 193"/>
          <p:cNvSpPr/>
          <p:nvPr/>
        </p:nvSpPr>
        <p:spPr>
          <a:xfrm>
            <a:off x="998686" y="901696"/>
            <a:ext cx="11007428" cy="4775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FF9300"/>
                </a:solidFill>
              </a:defRPr>
            </a:pPr>
            <a:r>
              <a:t>High resolution audio is sound that more closely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resolves</a:t>
            </a:r>
            <a:r>
              <a:t> </a:t>
            </a:r>
          </a:p>
          <a:p>
            <a:pPr>
              <a:defRPr>
                <a:solidFill>
                  <a:srgbClr val="FF9300"/>
                </a:solidFill>
              </a:defRPr>
            </a:pPr>
            <a:r>
              <a:t>the original sounds created by real instruments.</a:t>
            </a:r>
          </a:p>
          <a:p>
            <a:pPr>
              <a:defRPr>
                <a:solidFill>
                  <a:srgbClr val="FF9300"/>
                </a:solidFill>
              </a:defRPr>
            </a:pPr>
          </a:p>
          <a:p>
            <a:pPr>
              <a:defRPr>
                <a:solidFill>
                  <a:srgbClr val="FF9300"/>
                </a:solidFill>
              </a:defRPr>
            </a:pPr>
          </a:p>
          <a:p>
            <a:pPr>
              <a:defRPr>
                <a:solidFill>
                  <a:srgbClr val="FF9300"/>
                </a:solidFill>
              </a:defRPr>
            </a:pPr>
          </a:p>
          <a:p>
            <a:pPr>
              <a:defRPr>
                <a:solidFill>
                  <a:srgbClr val="FF93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Merging 705600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7800" y="-12750"/>
            <a:ext cx="14935200" cy="9334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Audirvan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0609" y="6208"/>
            <a:ext cx="10063582" cy="3801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Amarra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3900" y="8458853"/>
            <a:ext cx="10233912" cy="1111955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Shape 280"/>
          <p:cNvSpPr/>
          <p:nvPr/>
        </p:nvSpPr>
        <p:spPr>
          <a:xfrm>
            <a:off x="435271" y="3937000"/>
            <a:ext cx="10811170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Audirvana, Amarra, Pure Music, TIDAL-MQA Masters etc. are programs that can by-pass the Apple Core Audio</a:t>
            </a:r>
          </a:p>
        </p:txBody>
      </p:sp>
      <p:pic>
        <p:nvPicPr>
          <p:cNvPr id="281" name="PureMusic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24470" y="5354037"/>
            <a:ext cx="3666470" cy="2988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Tidal Master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6600" y="5808178"/>
            <a:ext cx="3474347" cy="2438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Tidal Master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350" y="235759"/>
            <a:ext cx="12192100" cy="85567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TIDAL setting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162" y="49060"/>
            <a:ext cx="12842476" cy="88952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/>
        </p:nvSpPr>
        <p:spPr>
          <a:xfrm>
            <a:off x="976755" y="507995"/>
            <a:ext cx="11051290" cy="4445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Just how “high resolution” </a:t>
            </a:r>
            <a:r>
              <a:rPr b="1" i="1" u="sng">
                <a:latin typeface="Helvetica"/>
                <a:ea typeface="Helvetica"/>
                <a:cs typeface="Helvetica"/>
                <a:sym typeface="Helvetica"/>
              </a:rPr>
              <a:t>is</a:t>
            </a:r>
            <a:r>
              <a:t> our hearing</a:t>
            </a:r>
          </a:p>
          <a:p>
            <a:pPr>
              <a:defRPr sz="4700"/>
            </a:pPr>
            <a:r>
              <a:t>in our analog world?</a:t>
            </a:r>
          </a:p>
          <a:p>
            <a:pPr/>
          </a:p>
          <a:p>
            <a:pPr>
              <a:defRPr>
                <a:solidFill>
                  <a:srgbClr val="FFFC79"/>
                </a:solidFill>
              </a:defRPr>
            </a:pPr>
            <a:r>
              <a:t>Frequency response 16 Hz-20 kHz</a:t>
            </a:r>
          </a:p>
          <a:p>
            <a:pPr/>
            <a:r>
              <a:t>(relatively easy to reproduce)</a:t>
            </a:r>
          </a:p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/>
        </p:nvSpPr>
        <p:spPr>
          <a:xfrm>
            <a:off x="976755" y="507995"/>
            <a:ext cx="11051290" cy="6070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Just how “high resolution” </a:t>
            </a:r>
            <a:r>
              <a:rPr b="1" i="1" u="sng">
                <a:latin typeface="Helvetica"/>
                <a:ea typeface="Helvetica"/>
                <a:cs typeface="Helvetica"/>
                <a:sym typeface="Helvetica"/>
              </a:rPr>
              <a:t>is</a:t>
            </a:r>
            <a:r>
              <a:t> our hearing</a:t>
            </a:r>
          </a:p>
          <a:p>
            <a:pPr>
              <a:defRPr sz="4700"/>
            </a:pPr>
            <a:r>
              <a:t>in our analog world?</a:t>
            </a:r>
          </a:p>
          <a:p>
            <a:pPr/>
          </a:p>
          <a:p>
            <a:pPr>
              <a:defRPr>
                <a:solidFill>
                  <a:srgbClr val="FFFC79"/>
                </a:solidFill>
              </a:defRPr>
            </a:pPr>
            <a:r>
              <a:t>Frequency response 16 Hz-20 kHz</a:t>
            </a:r>
          </a:p>
          <a:p>
            <a:pPr/>
            <a:r>
              <a:t>(relatively easy to reproduce)</a:t>
            </a:r>
          </a:p>
          <a:p>
            <a:pPr/>
          </a:p>
          <a:p>
            <a:pPr>
              <a:defRPr>
                <a:solidFill>
                  <a:srgbClr val="FFFC79"/>
                </a:solidFill>
              </a:defRPr>
            </a:pPr>
            <a:r>
              <a:t>Dynamic range up to 140dB</a:t>
            </a:r>
          </a:p>
          <a:p>
            <a:pPr>
              <a:defRPr>
                <a:solidFill>
                  <a:srgbClr val="FFFC79"/>
                </a:solidFill>
              </a:defRPr>
            </a:pPr>
          </a:p>
          <a:p>
            <a:pPr>
              <a:defRPr sz="3000"/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/>
        </p:nvSpPr>
        <p:spPr>
          <a:xfrm>
            <a:off x="976755" y="507995"/>
            <a:ext cx="11051290" cy="7239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Just how “high resolution” </a:t>
            </a:r>
            <a:r>
              <a:rPr b="1" i="1" u="sng">
                <a:latin typeface="Helvetica"/>
                <a:ea typeface="Helvetica"/>
                <a:cs typeface="Helvetica"/>
                <a:sym typeface="Helvetica"/>
              </a:rPr>
              <a:t>is</a:t>
            </a:r>
            <a:r>
              <a:t> our hearing</a:t>
            </a:r>
          </a:p>
          <a:p>
            <a:pPr>
              <a:defRPr sz="4700"/>
            </a:pPr>
            <a:r>
              <a:t>in our analog world?</a:t>
            </a:r>
          </a:p>
          <a:p>
            <a:pPr/>
          </a:p>
          <a:p>
            <a:pPr>
              <a:defRPr>
                <a:solidFill>
                  <a:srgbClr val="FFFC79"/>
                </a:solidFill>
              </a:defRPr>
            </a:pPr>
            <a:r>
              <a:t>Frequency response 16 Hz-20 kHz</a:t>
            </a:r>
          </a:p>
          <a:p>
            <a:pPr/>
            <a:r>
              <a:t>(relatively easy to reproduce)</a:t>
            </a:r>
          </a:p>
          <a:p>
            <a:pPr/>
          </a:p>
          <a:p>
            <a:pPr>
              <a:defRPr>
                <a:solidFill>
                  <a:srgbClr val="FFFC79"/>
                </a:solidFill>
              </a:defRPr>
            </a:pPr>
            <a:r>
              <a:t>Dynamic range up to 140dB</a:t>
            </a:r>
          </a:p>
          <a:p>
            <a:pPr>
              <a:defRPr>
                <a:solidFill>
                  <a:srgbClr val="FFFC79"/>
                </a:solidFill>
              </a:defRPr>
            </a:pPr>
          </a:p>
          <a:p>
            <a:pPr>
              <a:defRPr sz="3000"/>
            </a:pPr>
          </a:p>
          <a:p>
            <a:pPr/>
            <a:r>
              <a:t>A real-world concert hall </a:t>
            </a:r>
          </a:p>
          <a:p>
            <a:pPr/>
            <a:r>
              <a:rPr u="sng"/>
              <a:t>can</a:t>
            </a:r>
            <a:r>
              <a:t> yield 80dB of dynamic range.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/>
        </p:nvSpPr>
        <p:spPr>
          <a:xfrm>
            <a:off x="825614" y="311150"/>
            <a:ext cx="11353572" cy="419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B00"/>
                </a:solidFill>
              </a:defRPr>
            </a:pPr>
            <a:r>
              <a:t>Time Domain:</a:t>
            </a:r>
          </a:p>
          <a:p>
            <a:pPr/>
          </a:p>
          <a:p>
            <a:pPr/>
            <a:r>
              <a:t>Current psycho-physics has shown that our</a:t>
            </a:r>
          </a:p>
          <a:p>
            <a:pPr/>
            <a:r>
              <a:t>hearing can resolve impulses as fast as</a:t>
            </a:r>
          </a:p>
          <a:p>
            <a:pPr/>
            <a:r>
              <a:t>less than 10μs (less than 10/ millionths of a second.</a:t>
            </a:r>
          </a:p>
          <a:p>
            <a:pPr/>
          </a:p>
          <a:p>
            <a:pPr/>
            <a:r>
              <a:t>(This evolved from our ‘fight or flight’ response)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dsd imulse response neon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288" y="805912"/>
            <a:ext cx="12672794" cy="8448531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Shape 297"/>
          <p:cNvSpPr/>
          <p:nvPr/>
        </p:nvSpPr>
        <p:spPr>
          <a:xfrm>
            <a:off x="2122119" y="266700"/>
            <a:ext cx="8760562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Reproduction of a 3 microsecond pulse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dsd imulse response neon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44676" y="4089350"/>
            <a:ext cx="8115448" cy="541030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Shape 300"/>
          <p:cNvSpPr/>
          <p:nvPr/>
        </p:nvSpPr>
        <p:spPr>
          <a:xfrm>
            <a:off x="1939213" y="615949"/>
            <a:ext cx="9126374" cy="302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B00"/>
                </a:solidFill>
              </a:defRPr>
            </a:pPr>
            <a:r>
              <a:t>Time Domain:  </a:t>
            </a:r>
          </a:p>
          <a:p>
            <a:pPr/>
          </a:p>
          <a:p>
            <a:pPr/>
            <a:r>
              <a:t>High resolution digital audio is thus</a:t>
            </a:r>
          </a:p>
          <a:p>
            <a:pPr/>
            <a:r>
              <a:t>an emphasis on </a:t>
            </a:r>
            <a:r>
              <a:rPr i="1" u="sng">
                <a:solidFill>
                  <a:srgbClr val="FF9300"/>
                </a:solidFill>
              </a:rPr>
              <a:t>Time</a:t>
            </a:r>
            <a:r>
              <a:rPr i="1">
                <a:solidFill>
                  <a:srgbClr val="FF9300"/>
                </a:solidFill>
              </a:rPr>
              <a:t> Domain</a:t>
            </a:r>
            <a:r>
              <a:t> rather than</a:t>
            </a:r>
          </a:p>
          <a:p>
            <a:pPr/>
            <a:r>
              <a:rPr u="sng"/>
              <a:t>Frequency</a:t>
            </a:r>
            <a:r>
              <a:t> Domain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8246" y="6369335"/>
            <a:ext cx="1988658" cy="2965166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hape 196"/>
          <p:cNvSpPr/>
          <p:nvPr/>
        </p:nvSpPr>
        <p:spPr>
          <a:xfrm>
            <a:off x="998686" y="-152400"/>
            <a:ext cx="11007428" cy="535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FF9300"/>
                </a:solidFill>
              </a:defRPr>
            </a:pPr>
          </a:p>
          <a:p>
            <a:pPr>
              <a:defRPr>
                <a:solidFill>
                  <a:srgbClr val="FF9300"/>
                </a:solidFill>
              </a:defRPr>
            </a:pPr>
          </a:p>
          <a:p>
            <a:pPr>
              <a:defRPr>
                <a:solidFill>
                  <a:srgbClr val="FF9300"/>
                </a:solidFill>
              </a:defRPr>
            </a:pPr>
            <a:r>
              <a:t>The higher the quality of the recording, </a:t>
            </a:r>
          </a:p>
          <a:p>
            <a:pPr>
              <a:defRPr>
                <a:solidFill>
                  <a:srgbClr val="FF9300"/>
                </a:solidFill>
              </a:defRPr>
            </a:pPr>
            <a:r>
              <a:t>the more high resolution audio will show-off its merits.</a:t>
            </a:r>
          </a:p>
          <a:p>
            <a:pPr>
              <a:defRPr>
                <a:solidFill>
                  <a:srgbClr val="FF9300"/>
                </a:solidFill>
              </a:defRPr>
            </a:pPr>
          </a:p>
          <a:p>
            <a:pPr>
              <a:defRPr>
                <a:solidFill>
                  <a:srgbClr val="FF9300"/>
                </a:solidFill>
              </a:defRPr>
            </a:pPr>
          </a:p>
          <a:p>
            <a:pPr>
              <a:defRPr>
                <a:solidFill>
                  <a:srgbClr val="FF93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/>
        </p:nvSpPr>
        <p:spPr>
          <a:xfrm>
            <a:off x="1130477" y="640632"/>
            <a:ext cx="10743846" cy="4191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Unlike analog, all digital anti-aliasing filters have</a:t>
            </a:r>
          </a:p>
          <a:p>
            <a:pPr/>
            <a:r>
              <a:t>“pre-ringing”, sound before the sound!</a:t>
            </a:r>
          </a:p>
          <a:p>
            <a:pPr/>
            <a:r>
              <a:t> </a:t>
            </a:r>
          </a:p>
          <a:p>
            <a:pPr/>
            <a:r>
              <a:t>This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blurs</a:t>
            </a:r>
            <a:r>
              <a:t> the sound.  The higher sample</a:t>
            </a:r>
          </a:p>
          <a:p>
            <a:pPr/>
            <a:r>
              <a:t>rates improve this situation, but even recording at 352.8kHz has some audible blur.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1225" y="3432037"/>
            <a:ext cx="5082350" cy="6651763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Shape 305"/>
          <p:cNvSpPr/>
          <p:nvPr/>
        </p:nvSpPr>
        <p:spPr>
          <a:xfrm>
            <a:off x="6003277" y="4533899"/>
            <a:ext cx="972846" cy="6858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306" name="Shape 306"/>
          <p:cNvSpPr/>
          <p:nvPr/>
        </p:nvSpPr>
        <p:spPr>
          <a:xfrm>
            <a:off x="1130477" y="355596"/>
            <a:ext cx="10743846" cy="3606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Unlike analog, all digital anti-aliasing filters have</a:t>
            </a:r>
          </a:p>
          <a:p>
            <a:pPr/>
            <a:r>
              <a:t>“pre-ringing”, sound before the sound! </a:t>
            </a:r>
          </a:p>
          <a:p>
            <a:pPr/>
            <a:r>
              <a:t>This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blurs</a:t>
            </a:r>
            <a:r>
              <a:t> the sound.  The higher sample</a:t>
            </a:r>
          </a:p>
          <a:p>
            <a:pPr/>
            <a:r>
              <a:t>rates improve this situation, but even recording at 352.8kHz has some audible blur.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752" y="298450"/>
            <a:ext cx="12422496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>
            <p:ph type="body" sz="quarter" idx="1"/>
          </p:nvPr>
        </p:nvSpPr>
        <p:spPr>
          <a:xfrm>
            <a:off x="988383" y="3154661"/>
            <a:ext cx="11028034" cy="14731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TAKE ME THERE</a:t>
            </a:r>
          </a:p>
        </p:txBody>
      </p:sp>
      <p:pic>
        <p:nvPicPr>
          <p:cNvPr id="31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7860" y="425584"/>
            <a:ext cx="5032658" cy="2579238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Shape 312"/>
          <p:cNvSpPr/>
          <p:nvPr/>
        </p:nvSpPr>
        <p:spPr>
          <a:xfrm>
            <a:off x="1276737" y="3491132"/>
            <a:ext cx="10451325" cy="585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866986">
              <a:defRPr sz="3400">
                <a:solidFill>
                  <a:srgbClr val="000000"/>
                </a:solidFill>
                <a:latin typeface="Myriad"/>
                <a:ea typeface="Myriad"/>
                <a:cs typeface="Myriad"/>
                <a:sym typeface="Myriad"/>
              </a:defRPr>
            </a:pPr>
            <a:r>
              <a:t>Peter Craven and Bob Stuart etc. from Meridian Audio originally invented “MLP” = </a:t>
            </a:r>
            <a:r>
              <a:rPr b="1" i="1"/>
              <a:t>Meridian Lossless Packing</a:t>
            </a:r>
            <a:r>
              <a:t> for making the high sample rates of DVD-Audio authoring possible.</a:t>
            </a:r>
          </a:p>
          <a:p>
            <a:pPr algn="l" defTabSz="866986">
              <a:defRPr sz="3400">
                <a:solidFill>
                  <a:srgbClr val="000000"/>
                </a:solidFill>
                <a:latin typeface="Myriad"/>
                <a:ea typeface="Myriad"/>
                <a:cs typeface="Myriad"/>
                <a:sym typeface="Myriad"/>
              </a:defRPr>
            </a:pPr>
          </a:p>
          <a:p>
            <a:pPr algn="l" defTabSz="866986">
              <a:defRPr sz="3400">
                <a:solidFill>
                  <a:srgbClr val="000000"/>
                </a:solidFill>
                <a:latin typeface="Myriad"/>
                <a:ea typeface="Myriad"/>
                <a:cs typeface="Myriad"/>
                <a:sym typeface="Myriad"/>
              </a:defRPr>
            </a:pPr>
            <a:r>
              <a:t>Now they have invented MQA, “</a:t>
            </a:r>
            <a:r>
              <a:rPr b="1" i="1"/>
              <a:t>Master Quality Authenticated</a:t>
            </a:r>
            <a:r>
              <a:t>”</a:t>
            </a:r>
          </a:p>
          <a:p>
            <a:pPr algn="l" defTabSz="866986">
              <a:defRPr sz="3400">
                <a:solidFill>
                  <a:srgbClr val="000000"/>
                </a:solidFill>
                <a:latin typeface="Myriad"/>
                <a:ea typeface="Myriad"/>
                <a:cs typeface="Myriad"/>
                <a:sym typeface="Myriad"/>
              </a:defRPr>
            </a:pPr>
          </a:p>
          <a:p>
            <a:pPr algn="l" defTabSz="866986">
              <a:defRPr sz="3400">
                <a:solidFill>
                  <a:srgbClr val="000000"/>
                </a:solidFill>
                <a:latin typeface="Myriad"/>
                <a:ea typeface="Myriad"/>
                <a:cs typeface="Myriad"/>
                <a:sym typeface="Myriad"/>
              </a:defRPr>
            </a:pPr>
            <a:r>
              <a:t>It is a method for packing high definition digital into a streamable and easily downloaded file.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7860" y="425584"/>
            <a:ext cx="5032658" cy="2579238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Shape 315"/>
          <p:cNvSpPr/>
          <p:nvPr/>
        </p:nvSpPr>
        <p:spPr>
          <a:xfrm>
            <a:off x="2316720" y="5008814"/>
            <a:ext cx="8066559" cy="246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600">
                <a:solidFill>
                  <a:schemeClr val="accent5"/>
                </a:solidFill>
              </a:defRPr>
            </a:pPr>
            <a:r>
              <a:rPr u="sng">
                <a:hlinkClick r:id="rId3" invalidUrl="" action="" tgtFrame="" tooltip="" history="1" highlightClick="0" endSnd="0"/>
              </a:rPr>
              <a:t>http://worldmags.net/88556-hi-fi-news-record-review-april-2015.html</a:t>
            </a:r>
          </a:p>
          <a:p>
            <a:pPr>
              <a:defRPr sz="2600">
                <a:solidFill>
                  <a:schemeClr val="accent5"/>
                </a:solidFill>
              </a:defRPr>
            </a:pPr>
          </a:p>
          <a:p>
            <a:pPr>
              <a:defRPr sz="2600">
                <a:solidFill>
                  <a:schemeClr val="accent5"/>
                </a:solidFill>
              </a:defRPr>
            </a:pPr>
          </a:p>
          <a:p>
            <a:pPr>
              <a:defRPr sz="2600">
                <a:solidFill>
                  <a:schemeClr val="accent5"/>
                </a:solidFill>
              </a:defRPr>
            </a:pPr>
            <a:r>
              <a:rPr u="sng">
                <a:hlinkClick r:id="rId4" invalidUrl="" action="" tgtFrame="" tooltip="" history="1" highlightClick="0" endSnd="0"/>
              </a:rPr>
              <a:t>https://www.stereophile.com/content/ive-heard-future-streaming-meridians-mqa</a:t>
            </a:r>
          </a:p>
        </p:txBody>
      </p:sp>
      <p:sp>
        <p:nvSpPr>
          <p:cNvPr id="316" name="Shape 316"/>
          <p:cNvSpPr/>
          <p:nvPr/>
        </p:nvSpPr>
        <p:spPr>
          <a:xfrm>
            <a:off x="2446768" y="3371817"/>
            <a:ext cx="7806463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4F8F00"/>
                </a:solidFill>
              </a:defRPr>
            </a:lvl1pPr>
          </a:lstStyle>
          <a:p>
            <a:pPr/>
            <a:r>
              <a:t>Two articles about how MQA works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/>
          <p:nvPr/>
        </p:nvSpPr>
        <p:spPr>
          <a:xfrm>
            <a:off x="1028915" y="473852"/>
            <a:ext cx="10946969" cy="535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Streaming is now king.</a:t>
            </a:r>
          </a:p>
          <a:p>
            <a:pPr/>
          </a:p>
          <a:p>
            <a:pPr/>
            <a:r>
              <a:t>Streaming is now responsible for record companies double digit growth for the first time in a long time. </a:t>
            </a:r>
          </a:p>
          <a:p>
            <a:pPr/>
          </a:p>
          <a:p>
            <a:pPr/>
            <a:r>
              <a:t>High Resolution digital will be included in most of the streaming services packages now or in the near future.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/>
          <p:nvPr/>
        </p:nvSpPr>
        <p:spPr>
          <a:xfrm>
            <a:off x="5466619" y="1714500"/>
            <a:ext cx="2071562" cy="208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500">
                <a:solidFill>
                  <a:srgbClr val="FF9300"/>
                </a:solidFill>
              </a:defRPr>
            </a:lvl1pPr>
          </a:lstStyle>
          <a:p>
            <a:pPr/>
            <a:r>
              <a:t>Vinyl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1kHz from UltraDAC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016" y="-390475"/>
            <a:ext cx="13004801" cy="7687734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Shape 323"/>
          <p:cNvSpPr/>
          <p:nvPr/>
        </p:nvSpPr>
        <p:spPr>
          <a:xfrm>
            <a:off x="762457" y="7391400"/>
            <a:ext cx="11048086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1kHz tone from Meridian DAC, thru SPL console &amp; converted by Metric Halo ADC.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ATR 1kHz ton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8031" y="-342622"/>
            <a:ext cx="12893093" cy="7621699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Shape 326"/>
          <p:cNvSpPr/>
          <p:nvPr/>
        </p:nvSpPr>
        <p:spPr>
          <a:xfrm>
            <a:off x="3177324" y="7531099"/>
            <a:ext cx="6650152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 kHz tone from MRL test tape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NAB Test not aver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9110" y="-319753"/>
            <a:ext cx="13004801" cy="7687733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Shape 329"/>
          <p:cNvSpPr/>
          <p:nvPr/>
        </p:nvSpPr>
        <p:spPr>
          <a:xfrm>
            <a:off x="2869114" y="7531099"/>
            <a:ext cx="708835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 kHz tone from NAB test record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/>
        </p:nvSpPr>
        <p:spPr>
          <a:xfrm>
            <a:off x="1934870" y="673099"/>
            <a:ext cx="9135060" cy="302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9300"/>
                </a:solidFill>
              </a:defRPr>
            </a:pPr>
            <a:r>
              <a:t>Hi-resolution Analog tape:</a:t>
            </a:r>
          </a:p>
          <a:p>
            <a:pPr/>
          </a:p>
          <a:p>
            <a:pPr/>
            <a:r>
              <a:t>What is state-of-the-art playback of tape?</a:t>
            </a:r>
          </a:p>
          <a:p>
            <a:pPr/>
          </a:p>
        </p:txBody>
      </p:sp>
      <p:pic>
        <p:nvPicPr>
          <p:cNvPr id="19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2125" y="2566193"/>
            <a:ext cx="9480550" cy="71104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LP vinyl Sly disk_crop_IMG_08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1812" y="2641075"/>
            <a:ext cx="9823576" cy="6328650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Shape 332"/>
          <p:cNvSpPr/>
          <p:nvPr/>
        </p:nvSpPr>
        <p:spPr>
          <a:xfrm>
            <a:off x="1626196" y="228600"/>
            <a:ext cx="11352607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Vinyl’s playback resolution is a function of diameter:</a:t>
            </a:r>
          </a:p>
          <a:p>
            <a:pPr/>
            <a:r>
              <a:t>a medium that is steadily collapsing as it plays!</a:t>
            </a:r>
          </a:p>
        </p:txBody>
      </p:sp>
      <p:sp>
        <p:nvSpPr>
          <p:cNvPr id="333" name="Shape 333"/>
          <p:cNvSpPr/>
          <p:nvPr/>
        </p:nvSpPr>
        <p:spPr>
          <a:xfrm>
            <a:off x="5299748" y="9105899"/>
            <a:ext cx="240530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33/</a:t>
            </a:r>
            <a:r>
              <a:rPr sz="2800"/>
              <a:t>1/3</a:t>
            </a:r>
            <a:r>
              <a:t> rpm </a:t>
            </a:r>
          </a:p>
        </p:txBody>
      </p:sp>
      <p:sp>
        <p:nvSpPr>
          <p:cNvPr id="334" name="Shape 334"/>
          <p:cNvSpPr/>
          <p:nvPr/>
        </p:nvSpPr>
        <p:spPr>
          <a:xfrm>
            <a:off x="6768468" y="1670398"/>
            <a:ext cx="5075912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9300"/>
                </a:solidFill>
              </a:defRPr>
            </a:lvl1pPr>
          </a:lstStyle>
          <a:p>
            <a:pPr/>
            <a:r>
              <a:t>Outer diameter: 20 ips.</a:t>
            </a:r>
          </a:p>
        </p:txBody>
      </p:sp>
      <p:sp>
        <p:nvSpPr>
          <p:cNvPr id="335" name="Shape 335"/>
          <p:cNvSpPr/>
          <p:nvPr/>
        </p:nvSpPr>
        <p:spPr>
          <a:xfrm>
            <a:off x="1280350" y="1670398"/>
            <a:ext cx="523710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9300"/>
                </a:solidFill>
              </a:defRPr>
            </a:lvl1pPr>
          </a:lstStyle>
          <a:p>
            <a:pPr/>
            <a:r>
              <a:t>Inner diameter: 8.27 ips</a:t>
            </a:r>
          </a:p>
        </p:txBody>
      </p:sp>
      <p:sp>
        <p:nvSpPr>
          <p:cNvPr id="336" name="Shape 336"/>
          <p:cNvSpPr/>
          <p:nvPr/>
        </p:nvSpPr>
        <p:spPr>
          <a:xfrm>
            <a:off x="4889499" y="2530220"/>
            <a:ext cx="406402" cy="2285282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337" name="Shape 337"/>
          <p:cNvSpPr/>
          <p:nvPr/>
        </p:nvSpPr>
        <p:spPr>
          <a:xfrm flipH="1">
            <a:off x="8726282" y="2426429"/>
            <a:ext cx="2396767" cy="1992409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3550" y="-190500"/>
            <a:ext cx="6248400" cy="8890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Shape 340"/>
          <p:cNvSpPr/>
          <p:nvPr/>
        </p:nvSpPr>
        <p:spPr>
          <a:xfrm>
            <a:off x="7197331" y="736600"/>
            <a:ext cx="4306088" cy="477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video of how</a:t>
            </a:r>
          </a:p>
          <a:p>
            <a:pPr/>
            <a:r>
              <a:t>stampers are made for</a:t>
            </a:r>
          </a:p>
          <a:p>
            <a:pPr/>
            <a:r>
              <a:t>pressing records</a:t>
            </a:r>
          </a:p>
          <a:p>
            <a:pPr/>
            <a:r>
              <a:t>courtesy of Michael Fremer</a:t>
            </a:r>
          </a:p>
          <a:p>
            <a:pPr/>
          </a:p>
        </p:txBody>
      </p:sp>
      <p:sp>
        <p:nvSpPr>
          <p:cNvPr id="341" name="Shape 341"/>
          <p:cNvSpPr/>
          <p:nvPr/>
        </p:nvSpPr>
        <p:spPr>
          <a:xfrm>
            <a:off x="6015977" y="4533899"/>
            <a:ext cx="972846" cy="6858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342" name="Shape 342"/>
          <p:cNvSpPr/>
          <p:nvPr/>
        </p:nvSpPr>
        <p:spPr>
          <a:xfrm>
            <a:off x="7578659" y="4762500"/>
            <a:ext cx="3543432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300">
                <a:solidFill>
                  <a:schemeClr val="accent6">
                    <a:hueOff val="105381"/>
                    <a:satOff val="14341"/>
                    <a:lumOff val="10801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It’s A Vinyl World, After All</a:t>
            </a:r>
          </a:p>
          <a:p>
            <a:pPr algn="l" defTabSz="457200">
              <a:defRPr sz="1300">
                <a:solidFill>
                  <a:schemeClr val="accent6">
                    <a:hueOff val="105381"/>
                    <a:satOff val="14341"/>
                    <a:lumOff val="10801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sz="1300">
                <a:solidFill>
                  <a:schemeClr val="accent6">
                    <a:hueOff val="105381"/>
                    <a:satOff val="14341"/>
                    <a:lumOff val="10801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Presently out of print, soon to come in BluRay.</a:t>
            </a:r>
          </a:p>
          <a:p>
            <a:pPr algn="l" defTabSz="457200">
              <a:defRPr sz="1300">
                <a:solidFill>
                  <a:schemeClr val="accent6">
                    <a:hueOff val="105381"/>
                    <a:satOff val="14341"/>
                    <a:lumOff val="10801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sz="1300">
                <a:solidFill>
                  <a:schemeClr val="accent6">
                    <a:hueOff val="105381"/>
                    <a:satOff val="14341"/>
                    <a:lumOff val="10801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sng">
                <a:hlinkClick r:id="rId3" invalidUrl="" action="" tgtFrame="" tooltip="" history="1" highlightClick="0" endSnd="0"/>
              </a:rPr>
              <a:t>https://goo.gl/NUqoKS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/>
        </p:nvSpPr>
        <p:spPr>
          <a:xfrm>
            <a:off x="1323934" y="431800"/>
            <a:ext cx="10356932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700">
                <a:solidFill>
                  <a:srgbClr val="FF93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21st Century Michael Fremer's Practical Guide to Turntable Set-Up</a:t>
            </a:r>
          </a:p>
          <a:p>
            <a:pPr algn="l" defTabSz="457200">
              <a:defRPr sz="2000">
                <a:solidFill>
                  <a:srgbClr val="FF93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DVD</a:t>
            </a:r>
          </a:p>
        </p:txBody>
      </p:sp>
      <p:pic>
        <p:nvPicPr>
          <p:cNvPr id="34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35450" y="2425700"/>
            <a:ext cx="4533900" cy="6350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Shape 346"/>
          <p:cNvSpPr/>
          <p:nvPr/>
        </p:nvSpPr>
        <p:spPr>
          <a:xfrm>
            <a:off x="6015977" y="4533899"/>
            <a:ext cx="972846" cy="6858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82673" y="4510862"/>
            <a:ext cx="6639454" cy="4262476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Shape 349"/>
          <p:cNvSpPr/>
          <p:nvPr/>
        </p:nvSpPr>
        <p:spPr>
          <a:xfrm>
            <a:off x="1055268" y="419096"/>
            <a:ext cx="10894264" cy="3606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Vinyl resolution is also a function of how flat </a:t>
            </a:r>
          </a:p>
          <a:p>
            <a:pPr/>
            <a:r>
              <a:t>the back of the stamper is. </a:t>
            </a:r>
          </a:p>
          <a:p>
            <a:pPr/>
          </a:p>
          <a:p>
            <a:pPr/>
            <a:r>
              <a:t>It is never perfect, so to some degree, the </a:t>
            </a:r>
          </a:p>
          <a:p>
            <a:pPr/>
            <a:r>
              <a:t>“mold grain” noise on a pressing</a:t>
            </a:r>
          </a:p>
          <a:p>
            <a:pPr/>
            <a:r>
              <a:t>is </a:t>
            </a:r>
            <a:r>
              <a:rPr b="1" u="sng">
                <a:latin typeface="Helvetica"/>
                <a:ea typeface="Helvetica"/>
                <a:cs typeface="Helvetica"/>
                <a:sym typeface="Helvetica"/>
              </a:rPr>
              <a:t>always</a:t>
            </a:r>
            <a:r>
              <a:t> added to the music!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82673" y="3647262"/>
            <a:ext cx="6639454" cy="4262476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Shape 352"/>
          <p:cNvSpPr/>
          <p:nvPr/>
        </p:nvSpPr>
        <p:spPr>
          <a:xfrm>
            <a:off x="2228837" y="317499"/>
            <a:ext cx="11239526" cy="302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5 sec. = the mold grain of a very big US plant,</a:t>
            </a:r>
          </a:p>
          <a:p>
            <a:pPr algn="l"/>
            <a:r>
              <a:t>5 sec. = a good German plant,</a:t>
            </a:r>
          </a:p>
          <a:p>
            <a:pPr algn="l"/>
            <a:r>
              <a:t>5 sec. = my favorite German plant, Pallas</a:t>
            </a:r>
          </a:p>
          <a:p>
            <a:pPr algn="l"/>
          </a:p>
          <a:p>
            <a:pPr algn="l"/>
            <a:r>
              <a:t>                          </a:t>
            </a:r>
            <a:r>
              <a:rPr sz="3200"/>
              <a:t> x 3</a:t>
            </a:r>
          </a:p>
        </p:txBody>
      </p:sp>
      <p:pic>
        <p:nvPicPr>
          <p:cNvPr id="353" name="URP Optimal MPO_loud.wa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302250" y="8661400"/>
            <a:ext cx="5715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Shape 354"/>
          <p:cNvSpPr/>
          <p:nvPr/>
        </p:nvSpPr>
        <p:spPr>
          <a:xfrm>
            <a:off x="3158743" y="7981949"/>
            <a:ext cx="668731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Turned up a bit so you can compare more easily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06665" fill="hold"/>
                                        <p:tgtEl>
                                          <p:spTgt spid="3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5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2700"/>
            <a:ext cx="13004800" cy="868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Shape 357"/>
          <p:cNvSpPr/>
          <p:nvPr/>
        </p:nvSpPr>
        <p:spPr>
          <a:xfrm>
            <a:off x="344532" y="8623300"/>
            <a:ext cx="12315737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Gateway Mastering Studios: Brinkmann Audio “Bardo”turntable &amp; arm with “Pi” MC cartridge.  SPL “Phonos” 120vDC rail preamp.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Vinyl Noise Spectra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8014" y="1346200"/>
            <a:ext cx="9248772" cy="7292736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Shape 360"/>
          <p:cNvSpPr/>
          <p:nvPr/>
        </p:nvSpPr>
        <p:spPr>
          <a:xfrm>
            <a:off x="5975349" y="8401050"/>
            <a:ext cx="127001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361" name="Shape 361"/>
          <p:cNvSpPr/>
          <p:nvPr/>
        </p:nvSpPr>
        <p:spPr>
          <a:xfrm>
            <a:off x="6250927" y="4330699"/>
            <a:ext cx="972846" cy="6858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362" name="Shape 362"/>
          <p:cNvSpPr/>
          <p:nvPr/>
        </p:nvSpPr>
        <p:spPr>
          <a:xfrm>
            <a:off x="1224241" y="330200"/>
            <a:ext cx="10556317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Vinyl is fairly quiet above 700 Hz, lows are noisy</a:t>
            </a:r>
          </a:p>
        </p:txBody>
      </p:sp>
      <p:sp>
        <p:nvSpPr>
          <p:cNvPr id="363" name="Shape 363"/>
          <p:cNvSpPr/>
          <p:nvPr/>
        </p:nvSpPr>
        <p:spPr>
          <a:xfrm>
            <a:off x="1041196" y="8680450"/>
            <a:ext cx="10922408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/>
            </a:pPr>
            <a:r>
              <a:t>John Eargle: </a:t>
            </a:r>
            <a:r>
              <a:rPr i="1"/>
              <a:t>Performance Characteristics of the Commercial Stereo Disk</a:t>
            </a:r>
          </a:p>
          <a:p>
            <a:pPr>
              <a:defRPr sz="2600"/>
            </a:pPr>
            <a:r>
              <a:t>AES April 30,1969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Vinyl distortion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586" y="1578588"/>
            <a:ext cx="11407628" cy="7668993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Shape 366"/>
          <p:cNvSpPr/>
          <p:nvPr/>
        </p:nvSpPr>
        <p:spPr>
          <a:xfrm>
            <a:off x="538010" y="214085"/>
            <a:ext cx="12335180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Playback distortion greatly increases on inner diameters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Vinyl diameter loss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8769" y="1320800"/>
            <a:ext cx="9047262" cy="7601488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Shape 369"/>
          <p:cNvSpPr/>
          <p:nvPr/>
        </p:nvSpPr>
        <p:spPr>
          <a:xfrm>
            <a:off x="523011" y="196850"/>
            <a:ext cx="11272978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High frequency reproduction a function of diameter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eccentricity chart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7508" y="3181216"/>
            <a:ext cx="10569784" cy="5810709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Shape 372"/>
          <p:cNvSpPr/>
          <p:nvPr/>
        </p:nvSpPr>
        <p:spPr>
          <a:xfrm>
            <a:off x="534847" y="298449"/>
            <a:ext cx="11935105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Vinyl recordings have wow from being off-center</a:t>
            </a:r>
          </a:p>
          <a:p>
            <a:pPr/>
            <a:r>
              <a:t>The resolution of the wow is a physical function of how accurately centered the stamper is on the press.</a:t>
            </a:r>
          </a:p>
        </p:txBody>
      </p:sp>
      <p:sp>
        <p:nvSpPr>
          <p:cNvPr id="373" name="Shape 373"/>
          <p:cNvSpPr/>
          <p:nvPr/>
        </p:nvSpPr>
        <p:spPr>
          <a:xfrm>
            <a:off x="1184427" y="2559049"/>
            <a:ext cx="643224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2">
                    <a:hueOff val="-1342298"/>
                    <a:satOff val="-4651"/>
                    <a:lumOff val="19617"/>
                  </a:schemeClr>
                </a:solidFill>
              </a:defRPr>
            </a:pPr>
            <a:r>
              <a:rPr sz="2400"/>
              <a:t>a survey of center-hole accuracy of 100 disks</a:t>
            </a:r>
            <a:r>
              <a:t>: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250" y="3861220"/>
            <a:ext cx="3276611" cy="5551813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hape 202"/>
          <p:cNvSpPr/>
          <p:nvPr/>
        </p:nvSpPr>
        <p:spPr>
          <a:xfrm>
            <a:off x="932853" y="635000"/>
            <a:ext cx="11139094" cy="360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The </a:t>
            </a:r>
            <a:r>
              <a:rPr>
                <a:solidFill>
                  <a:srgbClr val="FF9300"/>
                </a:solidFill>
              </a:rPr>
              <a:t>plangent process </a:t>
            </a:r>
            <a:endParaRPr>
              <a:solidFill>
                <a:srgbClr val="FF9300"/>
              </a:solidFill>
            </a:endParaRPr>
          </a:p>
          <a:p>
            <a:pPr/>
            <a:r>
              <a:t>reduces wow &amp; flutter by recording the bias embedded in the original master tape with a 3rd output  channel and then time base corrects the stereo output:</a:t>
            </a:r>
          </a:p>
        </p:txBody>
      </p:sp>
      <p:pic>
        <p:nvPicPr>
          <p:cNvPr id="203" name="EAGLES-10K-NOPGT-FF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53839" y="4897282"/>
            <a:ext cx="4579830" cy="1970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00341" y="6913143"/>
            <a:ext cx="4583252" cy="19705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image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9383" y="393700"/>
            <a:ext cx="10146034" cy="7645400"/>
          </a:xfrm>
          <a:prstGeom prst="rect">
            <a:avLst/>
          </a:prstGeom>
          <a:ln w="12700"/>
        </p:spPr>
      </p:pic>
      <p:sp>
        <p:nvSpPr>
          <p:cNvPr id="376" name="Shape 376"/>
          <p:cNvSpPr/>
          <p:nvPr/>
        </p:nvSpPr>
        <p:spPr>
          <a:xfrm>
            <a:off x="473316" y="8166100"/>
            <a:ext cx="12058168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Bob’s first gear-driven lathe at A&amp;R Recording with Phil Ramone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image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9100" y="-38100"/>
            <a:ext cx="11337173" cy="7573861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Shape 379"/>
          <p:cNvSpPr/>
          <p:nvPr/>
        </p:nvSpPr>
        <p:spPr>
          <a:xfrm>
            <a:off x="299816" y="7693060"/>
            <a:ext cx="9169401" cy="3556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l" defTabSz="508000">
              <a:buClr>
                <a:srgbClr val="FCCBA1"/>
              </a:buClr>
              <a:defRPr sz="1800">
                <a:solidFill>
                  <a:srgbClr val="FCCBA1"/>
                </a:solidFill>
                <a:uFill>
                  <a:solidFill>
                    <a:srgbClr val="FCCBA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CCBA1"/>
                </a:solidFill>
                <a:uFill>
                  <a:solidFill>
                    <a:srgbClr val="FCCBA1"/>
                  </a:solidFill>
                </a:uFill>
              </a:rPr>
              <a:t>Direct Metal Mastering lathe       Bob with copper cut from disk    Sony PCM 1630</a:t>
            </a:r>
          </a:p>
        </p:txBody>
      </p:sp>
      <p:sp>
        <p:nvSpPr>
          <p:cNvPr id="380" name="Shape 380"/>
          <p:cNvSpPr/>
          <p:nvPr/>
        </p:nvSpPr>
        <p:spPr>
          <a:xfrm>
            <a:off x="1961895" y="8205961"/>
            <a:ext cx="908100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Bob’s last lathe at Masterdisk Corporation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image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9585" y="2079918"/>
            <a:ext cx="11680099" cy="4793029"/>
          </a:xfrm>
          <a:prstGeom prst="rect">
            <a:avLst/>
          </a:prstGeom>
          <a:ln w="12700"/>
        </p:spPr>
      </p:pic>
      <p:sp>
        <p:nvSpPr>
          <p:cNvPr id="383" name="Shape 383"/>
          <p:cNvSpPr/>
          <p:nvPr/>
        </p:nvSpPr>
        <p:spPr>
          <a:xfrm>
            <a:off x="954929" y="1003299"/>
            <a:ext cx="10789413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How “smart” is the computer control on the lathe?</a:t>
            </a:r>
          </a:p>
        </p:txBody>
      </p:sp>
      <p:sp>
        <p:nvSpPr>
          <p:cNvPr id="384" name="Shape 384"/>
          <p:cNvSpPr/>
          <p:nvPr/>
        </p:nvSpPr>
        <p:spPr>
          <a:xfrm>
            <a:off x="437603" y="7479665"/>
            <a:ext cx="12129593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Computers can nestle grooves as perfectly as possible</a:t>
            </a:r>
          </a:p>
          <a:p>
            <a:pPr/>
            <a:r>
              <a:t>saving space.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image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719" y="2171700"/>
            <a:ext cx="10827362" cy="7315200"/>
          </a:xfrm>
          <a:prstGeom prst="rect">
            <a:avLst/>
          </a:prstGeom>
          <a:ln w="12700"/>
        </p:spPr>
      </p:pic>
      <p:sp>
        <p:nvSpPr>
          <p:cNvPr id="387" name="Shape 387"/>
          <p:cNvSpPr/>
          <p:nvPr/>
        </p:nvSpPr>
        <p:spPr>
          <a:xfrm>
            <a:off x="795692" y="628649"/>
            <a:ext cx="1141341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Doug Sax’s direct-to-disk set-up at the MGM Studios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John Eargle stereo dis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451" y="-1"/>
            <a:ext cx="9955898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/>
          <p:nvPr/>
        </p:nvSpPr>
        <p:spPr>
          <a:xfrm>
            <a:off x="2793415" y="952500"/>
            <a:ext cx="7417970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9300"/>
                </a:solidFill>
              </a:defRPr>
            </a:lvl1pPr>
          </a:lstStyle>
          <a:p>
            <a:pPr/>
            <a:r>
              <a:t>Tips for approving Test Pressings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image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8500" y="787400"/>
            <a:ext cx="10146086" cy="7609563"/>
          </a:xfrm>
          <a:prstGeom prst="rect">
            <a:avLst/>
          </a:prstGeom>
          <a:ln w="12700"/>
        </p:spPr>
      </p:pic>
      <p:sp>
        <p:nvSpPr>
          <p:cNvPr id="394" name="Shape 394"/>
          <p:cNvSpPr/>
          <p:nvPr/>
        </p:nvSpPr>
        <p:spPr>
          <a:xfrm>
            <a:off x="1850173" y="8305800"/>
            <a:ext cx="9304453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Be sure your turntable is properly aligned.</a:t>
            </a:r>
          </a:p>
          <a:p>
            <a:pPr/>
            <a:r>
              <a:t>See Michael Fremer’s alignment DVDs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/>
          <p:nvPr/>
        </p:nvSpPr>
        <p:spPr>
          <a:xfrm>
            <a:off x="843952" y="523525"/>
            <a:ext cx="11316895" cy="302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9300"/>
                </a:solidFill>
              </a:defRPr>
            </a:pPr>
            <a:r>
              <a:t>Vinyl test pressing evaluation</a:t>
            </a:r>
          </a:p>
          <a:p>
            <a:pPr algn="l"/>
          </a:p>
          <a:p>
            <a:pPr algn="l"/>
            <a:r>
              <a:t>First be sure your system is properly aligned </a:t>
            </a:r>
          </a:p>
          <a:p>
            <a:pPr algn="l"/>
            <a:r>
              <a:t>and calibrated with an approved test disk to check </a:t>
            </a:r>
          </a:p>
          <a:p>
            <a:pPr algn="l"/>
            <a:r>
              <a:t>the frequency response.</a:t>
            </a:r>
          </a:p>
        </p:txBody>
      </p:sp>
      <p:pic>
        <p:nvPicPr>
          <p:cNvPr id="397" name="RCA-test-recor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14555" y="3704210"/>
            <a:ext cx="6337809" cy="59806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/>
          <p:nvPr/>
        </p:nvSpPr>
        <p:spPr>
          <a:xfrm>
            <a:off x="1483397" y="444499"/>
            <a:ext cx="10038005" cy="886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9300"/>
                </a:solidFill>
              </a:defRPr>
            </a:pPr>
            <a:r>
              <a:t>Vinyl defects :</a:t>
            </a:r>
          </a:p>
          <a:p>
            <a:pPr/>
          </a:p>
          <a:p>
            <a:pPr/>
            <a:r>
              <a:t>Ticks &amp; pops</a:t>
            </a:r>
          </a:p>
          <a:p>
            <a:pPr/>
          </a:p>
          <a:p>
            <a:pPr/>
            <a:r>
              <a:t>Stamper not centered accurately</a:t>
            </a:r>
          </a:p>
          <a:p>
            <a:pPr/>
          </a:p>
          <a:p>
            <a:pPr/>
            <a:r>
              <a:t>Vinyl stamper mould grain noisy</a:t>
            </a:r>
          </a:p>
          <a:p>
            <a:pPr/>
          </a:p>
          <a:p>
            <a:pPr/>
            <a:r>
              <a:t>“Pre-echo” one can hear the start of a track</a:t>
            </a:r>
          </a:p>
          <a:p>
            <a:pPr/>
            <a:r>
              <a:t>1 or 2 revolutions before it actually plays</a:t>
            </a:r>
          </a:p>
          <a:p>
            <a:pPr/>
          </a:p>
          <a:p>
            <a:pPr/>
            <a:r>
              <a:t>Warping, adds to wow</a:t>
            </a:r>
          </a:p>
          <a:p>
            <a:pPr/>
          </a:p>
          <a:p>
            <a:pPr/>
            <a:r>
              <a:t>Skipping, must hear 100% of a test, including</a:t>
            </a:r>
          </a:p>
          <a:p>
            <a:pPr/>
            <a:r>
              <a:t>the lock-out groove at the end.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/>
          <p:nvPr/>
        </p:nvSpPr>
        <p:spPr>
          <a:xfrm>
            <a:off x="1187805" y="1028700"/>
            <a:ext cx="10629190" cy="769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9300"/>
                </a:solidFill>
              </a:defRPr>
            </a:pPr>
            <a:r>
              <a:t>Vinyl test pressing evaluation form:</a:t>
            </a:r>
          </a:p>
          <a:p>
            <a:pPr algn="l"/>
          </a:p>
          <a:p>
            <a:pPr algn="l"/>
            <a:r>
              <a:t>Date:</a:t>
            </a:r>
          </a:p>
          <a:p>
            <a:pPr algn="l"/>
            <a:r>
              <a:t>Disk cutter:</a:t>
            </a:r>
          </a:p>
          <a:p>
            <a:pPr algn="l"/>
            <a:r>
              <a:t>Plant:</a:t>
            </a:r>
          </a:p>
          <a:p>
            <a:pPr algn="l"/>
            <a:r>
              <a:t># of test pressings sent:</a:t>
            </a:r>
          </a:p>
          <a:p>
            <a:pPr algn="l"/>
          </a:p>
          <a:p>
            <a:pPr algn="l"/>
            <a:r>
              <a:t>Side A: sound quality, a good match to source?</a:t>
            </a:r>
          </a:p>
          <a:p>
            <a:pPr algn="l"/>
            <a:r>
              <a:t>Is the stamper eccentric or properly centered?</a:t>
            </a:r>
          </a:p>
          <a:p>
            <a:pPr algn="l"/>
          </a:p>
          <a:p>
            <a:pPr algn="l"/>
            <a:r>
              <a:t>Record the playback so one can go back and</a:t>
            </a:r>
          </a:p>
          <a:p>
            <a:pPr algn="l"/>
            <a:r>
              <a:t>check ticks &amp; defects and time them accurately </a:t>
            </a:r>
          </a:p>
          <a:p>
            <a:pPr algn="l"/>
            <a:r>
              <a:t>for your test pressing report.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/>
        </p:nvSpPr>
        <p:spPr>
          <a:xfrm>
            <a:off x="485863" y="800100"/>
            <a:ext cx="12033073" cy="477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the plangent process has been used on many projects including</a:t>
            </a:r>
          </a:p>
          <a:p>
            <a:pPr/>
          </a:p>
          <a:p>
            <a:pPr/>
            <a:r>
              <a:t>All re-mastered Bruce Springsteen analog tapes</a:t>
            </a:r>
          </a:p>
          <a:p>
            <a:pPr/>
            <a:r>
              <a:t>Grateful Dead</a:t>
            </a:r>
          </a:p>
          <a:p>
            <a:pPr/>
            <a:r>
              <a:t>Queen multi-track</a:t>
            </a:r>
          </a:p>
          <a:p>
            <a:pPr/>
            <a:r>
              <a:t>The Rolling Stones</a:t>
            </a:r>
          </a:p>
          <a:p>
            <a:pPr/>
            <a:r>
              <a:t>Mercury “Living Presence” classical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studio composit v2s_gateway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656"/>
            <a:ext cx="13004800" cy="8994988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Shape 404"/>
          <p:cNvSpPr/>
          <p:nvPr/>
        </p:nvSpPr>
        <p:spPr>
          <a:xfrm>
            <a:off x="898245" y="9067800"/>
            <a:ext cx="11208310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Bob Ludwig’s studio at Gateway Mastering Studios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&amp;E-Recommendations-for-High-Resoluti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5213" y="0"/>
            <a:ext cx="7524575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192k vs 44k= wavefor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18446" y="4543173"/>
            <a:ext cx="11073008" cy="488052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hape 211"/>
          <p:cNvSpPr/>
          <p:nvPr/>
        </p:nvSpPr>
        <p:spPr>
          <a:xfrm>
            <a:off x="286892" y="5460999"/>
            <a:ext cx="175031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192kHz</a:t>
            </a:r>
          </a:p>
        </p:txBody>
      </p:sp>
      <p:sp>
        <p:nvSpPr>
          <p:cNvPr id="212" name="Shape 212"/>
          <p:cNvSpPr/>
          <p:nvPr/>
        </p:nvSpPr>
        <p:spPr>
          <a:xfrm>
            <a:off x="359511" y="7848599"/>
            <a:ext cx="188447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44.1kHz</a:t>
            </a:r>
          </a:p>
        </p:txBody>
      </p:sp>
      <p:sp>
        <p:nvSpPr>
          <p:cNvPr id="213" name="Shape 213"/>
          <p:cNvSpPr/>
          <p:nvPr/>
        </p:nvSpPr>
        <p:spPr>
          <a:xfrm>
            <a:off x="294271" y="520700"/>
            <a:ext cx="12416258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The Producers &amp; Engineers Wing of</a:t>
            </a:r>
          </a:p>
          <a:p>
            <a:pPr/>
            <a:r>
              <a:t>The Recording Academy just published</a:t>
            </a:r>
          </a:p>
          <a:p>
            <a:pPr>
              <a:defRPr>
                <a:solidFill>
                  <a:schemeClr val="accent6">
                    <a:hueOff val="105381"/>
                    <a:satOff val="14341"/>
                    <a:lumOff val="10801"/>
                  </a:schemeClr>
                </a:solidFill>
              </a:defRPr>
            </a:pPr>
            <a:r>
              <a:t>Recommendations for High Resolution Music Production</a:t>
            </a:r>
          </a:p>
        </p:txBody>
      </p:sp>
      <p:sp>
        <p:nvSpPr>
          <p:cNvPr id="214" name="Shape 214"/>
          <p:cNvSpPr/>
          <p:nvPr/>
        </p:nvSpPr>
        <p:spPr>
          <a:xfrm>
            <a:off x="2344331" y="3116136"/>
            <a:ext cx="7668439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www.producersandengineers.com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